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2" r:id="rId2"/>
    <p:sldId id="304" r:id="rId3"/>
    <p:sldId id="305" r:id="rId4"/>
    <p:sldId id="306" r:id="rId5"/>
    <p:sldId id="342" r:id="rId6"/>
    <p:sldId id="339" r:id="rId7"/>
    <p:sldId id="307" r:id="rId8"/>
    <p:sldId id="311" r:id="rId9"/>
    <p:sldId id="312" r:id="rId10"/>
    <p:sldId id="313" r:id="rId11"/>
    <p:sldId id="314" r:id="rId12"/>
    <p:sldId id="315" r:id="rId13"/>
    <p:sldId id="316" r:id="rId14"/>
    <p:sldId id="331" r:id="rId15"/>
    <p:sldId id="317" r:id="rId16"/>
    <p:sldId id="332" r:id="rId17"/>
    <p:sldId id="325" r:id="rId18"/>
    <p:sldId id="343" r:id="rId19"/>
    <p:sldId id="344" r:id="rId20"/>
    <p:sldId id="323" r:id="rId21"/>
    <p:sldId id="335" r:id="rId22"/>
    <p:sldId id="336" r:id="rId23"/>
    <p:sldId id="328" r:id="rId24"/>
    <p:sldId id="318" r:id="rId25"/>
    <p:sldId id="319" r:id="rId26"/>
    <p:sldId id="320" r:id="rId27"/>
    <p:sldId id="329" r:id="rId28"/>
    <p:sldId id="321" r:id="rId29"/>
    <p:sldId id="322" r:id="rId30"/>
    <p:sldId id="326" r:id="rId31"/>
    <p:sldId id="327" r:id="rId32"/>
    <p:sldId id="333" r:id="rId33"/>
    <p:sldId id="334" r:id="rId34"/>
    <p:sldId id="299" r:id="rId35"/>
    <p:sldId id="340" r:id="rId36"/>
    <p:sldId id="341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CCCC"/>
    <a:srgbClr val="CCFF99"/>
    <a:srgbClr val="FFFFCC"/>
    <a:srgbClr val="FF0000"/>
    <a:srgbClr val="9B9BFF"/>
    <a:srgbClr val="66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1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92572-165F-40DE-B258-FDF28B515A72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6E119-14DF-407F-A633-C468BF0396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094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A724E-0687-4B9D-9C6E-128EFF2A7F93}" type="datetimeFigureOut">
              <a:rPr lang="ru-RU"/>
              <a:pPr>
                <a:defRPr/>
              </a:pPr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518A2-4771-48CE-986F-B1526DA93B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1076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867A8-45A4-4645-B7C1-03F52E4FC07A}" type="datetimeFigureOut">
              <a:rPr lang="ru-RU"/>
              <a:pPr>
                <a:defRPr/>
              </a:pPr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9B483-AAEF-4C4F-8A4A-136A4C101C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999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17F74-630E-4062-800F-8A6BC4A9C5E4}" type="datetimeFigureOut">
              <a:rPr lang="ru-RU"/>
              <a:pPr>
                <a:defRPr/>
              </a:pPr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AD2A1-5EA7-41AC-8A46-3C03CB85D4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683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619D2-2532-470C-A91B-FDDEBAFE5B7D}" type="datetimeFigureOut">
              <a:rPr lang="ru-RU"/>
              <a:pPr>
                <a:defRPr/>
              </a:pPr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2E510-2450-4600-A5B2-3B418A9C39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9638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19223-A226-4039-89DB-CE9E55B0D286}" type="datetimeFigureOut">
              <a:rPr lang="ru-RU"/>
              <a:pPr>
                <a:defRPr/>
              </a:pPr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36822-EFCB-4F75-8909-9C8F767E04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396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823B2-A794-41B9-99E7-4040D83715DA}" type="datetimeFigureOut">
              <a:rPr lang="ru-RU"/>
              <a:pPr>
                <a:defRPr/>
              </a:pPr>
              <a:t>12.05.2015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D77F1-19D9-4A80-B60D-0CE40AA29B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448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E9ACC-323C-4BB8-A5E7-977270A27A2B}" type="datetimeFigureOut">
              <a:rPr lang="ru-RU"/>
              <a:pPr>
                <a:defRPr/>
              </a:pPr>
              <a:t>12.05.2015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D9B33-4F29-4B0A-92E6-CEFAF426AF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7909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336D6-0558-4DDC-807A-558B697F9E18}" type="datetimeFigureOut">
              <a:rPr lang="ru-RU"/>
              <a:pPr>
                <a:defRPr/>
              </a:pPr>
              <a:t>12.05.2015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2308A-D753-4CDD-8F42-E691FC1AA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1408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8EBC-FCEF-44CD-A428-2B5B77FBF964}" type="datetimeFigureOut">
              <a:rPr lang="ru-RU"/>
              <a:pPr>
                <a:defRPr/>
              </a:pPr>
              <a:t>12.05.2015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59D8B-5702-49BD-9E71-ACBEAE31E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0600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6F3B7-3101-4089-83F8-F09C214E70C0}" type="datetimeFigureOut">
              <a:rPr lang="ru-RU"/>
              <a:pPr>
                <a:defRPr/>
              </a:pPr>
              <a:t>12.05.2015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A8B05-FAEE-4E63-A06E-A5D28A5738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8372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2B223-D128-4882-A718-36981E4AA9EF}" type="datetimeFigureOut">
              <a:rPr lang="ru-RU"/>
              <a:pPr>
                <a:defRPr/>
              </a:pPr>
              <a:t>12.05.2015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E4E9F-06CC-4F27-B100-47841495E0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6879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A74381-6708-4FF3-9688-2AE82ADC46BA}" type="datetimeFigureOut">
              <a:rPr lang="ru-RU"/>
              <a:pPr>
                <a:defRPr/>
              </a:pPr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604DA0-40F8-47EA-847F-DE058BFD03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88905" y="108047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en-US" sz="5400" b="1" dirty="0">
              <a:ln w="1905">
                <a:solidFill>
                  <a:srgbClr val="663300"/>
                </a:solidFill>
              </a:ln>
              <a:solidFill>
                <a:srgbClr val="C00000"/>
              </a:solidFill>
              <a:effectLst>
                <a:glow rad="228600">
                  <a:prstClr val="white">
                    <a:alpha val="40000"/>
                  </a:prst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692696"/>
            <a:ext cx="835824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Образовательная робототехника </a:t>
            </a:r>
          </a:p>
          <a:p>
            <a:pPr lvl="0"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контексте требований</a:t>
            </a:r>
          </a:p>
          <a:p>
            <a:pPr lvl="0"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федерального государственного </a:t>
            </a:r>
          </a:p>
          <a:p>
            <a:pPr lvl="0" algn="ctr"/>
            <a:r>
              <a:rPr lang="ru-RU" sz="4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образовательного стандарта</a:t>
            </a:r>
            <a:endParaRPr lang="ru-RU" sz="4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дошкольного образования 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2143108" y="6072206"/>
            <a:ext cx="5500726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Нестерова Ирина Владимировна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Учитель-логопед  МБДОУ ДС № 37 г.Кузнецка</a:t>
            </a:r>
          </a:p>
        </p:txBody>
      </p:sp>
    </p:spTree>
    <p:extLst>
      <p:ext uri="{BB962C8B-B14F-4D97-AF65-F5344CB8AC3E}">
        <p14:creationId xmlns="" xmlns:p14="http://schemas.microsoft.com/office/powerpoint/2010/main" val="210450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0"/>
          <p:cNvSpPr>
            <a:spLocks noChangeArrowheads="1"/>
          </p:cNvSpPr>
          <p:nvPr/>
        </p:nvSpPr>
        <p:spPr bwMode="auto">
          <a:xfrm>
            <a:off x="571472" y="214290"/>
            <a:ext cx="8153400" cy="720725"/>
          </a:xfrm>
          <a:prstGeom prst="roundRect">
            <a:avLst>
              <a:gd name="adj" fmla="val 50000"/>
            </a:avLst>
          </a:prstGeom>
          <a:solidFill>
            <a:srgbClr val="FFCCCC">
              <a:alpha val="60000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100000"/>
              </a:lnSpc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ВНЕДРЕНИЯ РОБОТОТЕХНИКИ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38"/>
          <p:cNvSpPr>
            <a:spLocks noChangeArrowheads="1"/>
          </p:cNvSpPr>
          <p:nvPr/>
        </p:nvSpPr>
        <p:spPr bwMode="gray">
          <a:xfrm rot="16200000">
            <a:off x="1385860" y="328598"/>
            <a:ext cx="571504" cy="2057400"/>
          </a:xfrm>
          <a:prstGeom prst="leftArrow">
            <a:avLst>
              <a:gd name="adj1" fmla="val 65583"/>
              <a:gd name="adj2" fmla="val 65181"/>
            </a:avLst>
          </a:prstGeom>
          <a:solidFill>
            <a:srgbClr val="FFCCCC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lnSpc>
                <a:spcPct val="100000"/>
              </a:lnSpc>
            </a:pPr>
            <a:endParaRPr lang="ru-RU" sz="1800"/>
          </a:p>
        </p:txBody>
      </p:sp>
      <p:sp>
        <p:nvSpPr>
          <p:cNvPr id="4" name="AutoShape 38"/>
          <p:cNvSpPr>
            <a:spLocks noChangeArrowheads="1"/>
          </p:cNvSpPr>
          <p:nvPr/>
        </p:nvSpPr>
        <p:spPr bwMode="gray">
          <a:xfrm rot="16200000">
            <a:off x="4386254" y="328598"/>
            <a:ext cx="571504" cy="2057400"/>
          </a:xfrm>
          <a:prstGeom prst="leftArrow">
            <a:avLst>
              <a:gd name="adj1" fmla="val 65583"/>
              <a:gd name="adj2" fmla="val 65181"/>
            </a:avLst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lnSpc>
                <a:spcPct val="100000"/>
              </a:lnSpc>
            </a:pPr>
            <a:endParaRPr lang="ru-RU" sz="1800"/>
          </a:p>
        </p:txBody>
      </p:sp>
      <p:sp>
        <p:nvSpPr>
          <p:cNvPr id="5" name="AutoShape 38"/>
          <p:cNvSpPr>
            <a:spLocks noChangeArrowheads="1"/>
          </p:cNvSpPr>
          <p:nvPr/>
        </p:nvSpPr>
        <p:spPr bwMode="gray">
          <a:xfrm rot="16200000">
            <a:off x="7242189" y="330183"/>
            <a:ext cx="574675" cy="2057400"/>
          </a:xfrm>
          <a:prstGeom prst="leftArrow">
            <a:avLst>
              <a:gd name="adj1" fmla="val 65583"/>
              <a:gd name="adj2" fmla="val 65181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lnSpc>
                <a:spcPct val="100000"/>
              </a:lnSpc>
            </a:pPr>
            <a:endParaRPr lang="ru-RU" sz="1800"/>
          </a:p>
        </p:txBody>
      </p:sp>
      <p:sp>
        <p:nvSpPr>
          <p:cNvPr id="6" name="AutoShape 55"/>
          <p:cNvSpPr>
            <a:spLocks noChangeArrowheads="1"/>
          </p:cNvSpPr>
          <p:nvPr/>
        </p:nvSpPr>
        <p:spPr bwMode="gray">
          <a:xfrm>
            <a:off x="250824" y="1785926"/>
            <a:ext cx="2963854" cy="4857784"/>
          </a:xfrm>
          <a:prstGeom prst="can">
            <a:avLst>
              <a:gd name="adj" fmla="val 12669"/>
            </a:avLst>
          </a:prstGeom>
          <a:solidFill>
            <a:srgbClr val="FFCCCC"/>
          </a:solidFill>
          <a:ln w="254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I-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</a:p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Подготовительный</a:t>
            </a:r>
          </a:p>
          <a:p>
            <a:pPr algn="ctr">
              <a:lnSpc>
                <a:spcPct val="100000"/>
              </a:lnSpc>
            </a:pPr>
            <a:endParaRPr lang="ru-RU" sz="2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Реализуется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рамках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обязательной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части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образовательной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дошкольного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</a:p>
          <a:p>
            <a:pPr>
              <a:lnSpc>
                <a:spcPct val="100000"/>
              </a:lnSpc>
            </a:pPr>
            <a:endParaRPr lang="ru-RU" sz="2000" i="1" dirty="0">
              <a:solidFill>
                <a:schemeClr val="accent2"/>
              </a:solidFill>
            </a:endParaRPr>
          </a:p>
        </p:txBody>
      </p:sp>
      <p:sp>
        <p:nvSpPr>
          <p:cNvPr id="7" name="AutoShape 55"/>
          <p:cNvSpPr>
            <a:spLocks noChangeArrowheads="1"/>
          </p:cNvSpPr>
          <p:nvPr/>
        </p:nvSpPr>
        <p:spPr bwMode="gray">
          <a:xfrm>
            <a:off x="3428992" y="1857364"/>
            <a:ext cx="2714644" cy="4797449"/>
          </a:xfrm>
          <a:prstGeom prst="can">
            <a:avLst>
              <a:gd name="adj" fmla="val 12669"/>
            </a:avLst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II-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</a:p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Подготовительный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Реализуется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части,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формируемой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участниками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образовательных 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отношений,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образовательной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программы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дошкольного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55"/>
          <p:cNvSpPr>
            <a:spLocks noChangeArrowheads="1"/>
          </p:cNvSpPr>
          <p:nvPr/>
        </p:nvSpPr>
        <p:spPr bwMode="gray">
          <a:xfrm>
            <a:off x="6286512" y="1785926"/>
            <a:ext cx="2606664" cy="4857784"/>
          </a:xfrm>
          <a:prstGeom prst="can">
            <a:avLst>
              <a:gd name="adj" fmla="val 12669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III-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</a:p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Основной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Реализуется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части,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формируемой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участниками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образовательных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отношений,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образовательной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программы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дошкольного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0"/>
          <p:cNvSpPr>
            <a:spLocks noChangeArrowheads="1"/>
          </p:cNvSpPr>
          <p:nvPr/>
        </p:nvSpPr>
        <p:spPr bwMode="auto">
          <a:xfrm>
            <a:off x="357158" y="285728"/>
            <a:ext cx="24781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285720" y="1000108"/>
            <a:ext cx="34242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Возрастная категория: с 2 до 4 лет</a:t>
            </a:r>
          </a:p>
        </p:txBody>
      </p:sp>
      <p:pic>
        <p:nvPicPr>
          <p:cNvPr id="4" name="Picture 3" descr="C:\Users\Юлия\Desktop\РОБОТОТЕХНИКА ПОСЛЕДНИЙ\РОБОТ\лего дирло\лего дирл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428736"/>
            <a:ext cx="1987551" cy="19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5" descr="D:\СО СТАРОГО\С ДИСКА  Е\Рабочий стол\ФОТО ИРИНА\DSC01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00438"/>
            <a:ext cx="4464050" cy="3159125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5" descr="C:\Users\Юлия\Desktop\РОБОТОТЕХНИКА ПОСЛЕДНИЙ\РОБОТ\лего дирло\Лего  дирло 3-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857628"/>
            <a:ext cx="2646362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4" descr="H:\DCIM\102MSDCF\DSC012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0656" y="214290"/>
            <a:ext cx="4384523" cy="3429024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Юлия\Desktop\РОБОТОТЕХНИКА ПОСЛЕДНИЙ\РОБОТ\Лего даста\даст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2212975" cy="16637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" name="Picture 2" descr="C:\Users\Юлия\Desktop\РОБОТОТЕХНИКА ПОСЛЕДНИЙ\РОБОТ\Лего даста\даст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143512"/>
            <a:ext cx="2203672" cy="1500198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 descr="D:\СО СТАРОГО\С ДИСКА  Е\Рабочий стол\ФОТО ИРИНА\DSC01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643050"/>
            <a:ext cx="5214974" cy="3976297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Picture 5" descr="C:\Users\Юлия\Desktop\9217_1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00438"/>
            <a:ext cx="2214578" cy="1384286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86116" y="5786454"/>
            <a:ext cx="5214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Форма работа с детьми –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конструирование по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замыслу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142852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этап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реализуется в рамках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основной части образовательной 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программы Дошкольной Организации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>
            <a:spLocks noChangeArrowheads="1"/>
          </p:cNvSpPr>
          <p:nvPr/>
        </p:nvSpPr>
        <p:spPr bwMode="auto">
          <a:xfrm>
            <a:off x="428596" y="214290"/>
            <a:ext cx="8280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            </a:t>
            </a:r>
          </a:p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Возрастная категория: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 до 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57224" y="1214422"/>
            <a:ext cx="76057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Конструирование с использованием </a:t>
            </a:r>
          </a:p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информационно-коммуникативных технологий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 descr="C:\Users\Юлия\Desktop\РОБОТОТЕХНИКА ПОСЛЕДНИЙ\ФОТО ИРИНА\DSC01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14554"/>
            <a:ext cx="3857652" cy="289398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Рисунок 6" descr="C:\Users\Юлия\Desktop\РОБОТОТЕХНИКА ПОСЛЕДНИЙ\ФОТО ИРИНА\DSC011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14554"/>
            <a:ext cx="4178299" cy="2921833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gray">
          <a:xfrm>
            <a:off x="357158" y="5214950"/>
            <a:ext cx="860425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49263" algn="just" eaLnBrk="0" hangingPunct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образовательной деятельности на данном этапе выстраивается в индивидуальной и подгрупповой формах работы с детьми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dirty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643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этап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реализуется </a:t>
            </a:r>
            <a:endParaRPr lang="en-US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рамках вариативной части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образовательной программы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дошкольного образования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5000636"/>
            <a:ext cx="4286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Digital Designer в логопедической работе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1" descr="C:\Users\Юлия\Desktop\РОБОТОТЕХНИКА ПОСЛЕДНИЙ\ФОТО ИРИНА\DSC01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4216924" cy="2860674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Рисунок 5" descr="C:\Users\Юлия\Desktop\РОБОТОТЕХНИКА ПОСЛЕДНИЙ\ФОТО ИРИНА\DSC011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714620"/>
            <a:ext cx="4292842" cy="2952749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214282" y="142852"/>
            <a:ext cx="85725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           </a:t>
            </a:r>
            <a:endParaRPr 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Возрастная категория: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6 до 8 лет</a:t>
            </a:r>
          </a:p>
        </p:txBody>
      </p:sp>
      <p:sp>
        <p:nvSpPr>
          <p:cNvPr id="3" name="Прямоугольник 4"/>
          <p:cNvSpPr>
            <a:spLocks noChangeArrowheads="1"/>
          </p:cNvSpPr>
          <p:nvPr/>
        </p:nvSpPr>
        <p:spPr bwMode="auto">
          <a:xfrm>
            <a:off x="214282" y="1214422"/>
            <a:ext cx="8215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«LEGO конструирование с использованием робототехники» </a:t>
            </a:r>
          </a:p>
        </p:txBody>
      </p:sp>
      <p:pic>
        <p:nvPicPr>
          <p:cNvPr id="4" name="Рисунок 5" descr="http://cache.lego.com/r/education/-/media/LEGO%20Education/Home/Images/Products/WeDo/ts.20100922T104512.9580_713x380_MainProduct.png"/>
          <p:cNvPicPr>
            <a:picLocks noChangeAspect="1" noChangeArrowheads="1"/>
          </p:cNvPicPr>
          <p:nvPr/>
        </p:nvPicPr>
        <p:blipFill>
          <a:blip r:embed="rId2" cstate="print"/>
          <a:srcRect l="21471" r="21074" b="2238"/>
          <a:stretch>
            <a:fillRect/>
          </a:stretch>
        </p:blipFill>
        <p:spPr bwMode="auto">
          <a:xfrm>
            <a:off x="428596" y="1785926"/>
            <a:ext cx="2428892" cy="197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9" descr="C:\Users\Юлия\Desktop\РОБОТОТЕХНИКА ПОСЛЕДНИЙ\ФОТО ИРИНА\DSC01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149080"/>
            <a:ext cx="228601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:\Фото Ирина апрель\DSC015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3997" y="2005940"/>
            <a:ext cx="5286412" cy="4000528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285728"/>
            <a:ext cx="850112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этап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LEGO конструирование с использованием робототехники реализуется в рамках вариативной  части образовательной программы Дошкольной Организации. 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DCIM\136___05\IMG_2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85992"/>
            <a:ext cx="4786346" cy="358976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pic>
        <p:nvPicPr>
          <p:cNvPr id="1027" name="Picture 3" descr="H:\DCIM\136___05\IMG_2233.JPG"/>
          <p:cNvPicPr>
            <a:picLocks noChangeAspect="1" noChangeArrowheads="1"/>
          </p:cNvPicPr>
          <p:nvPr/>
        </p:nvPicPr>
        <p:blipFill>
          <a:blip r:embed="rId3" cstate="print"/>
          <a:srcRect l="58465" t="78543" r="13287"/>
          <a:stretch>
            <a:fillRect/>
          </a:stretch>
        </p:blipFill>
        <p:spPr bwMode="auto">
          <a:xfrm>
            <a:off x="5429256" y="4572008"/>
            <a:ext cx="3260323" cy="185738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pic>
        <p:nvPicPr>
          <p:cNvPr id="1028" name="Picture 4" descr="H:\DCIM\136___05\IMG_2238.JPG"/>
          <p:cNvPicPr>
            <a:picLocks noChangeAspect="1" noChangeArrowheads="1"/>
          </p:cNvPicPr>
          <p:nvPr/>
        </p:nvPicPr>
        <p:blipFill>
          <a:blip r:embed="rId4" cstate="print"/>
          <a:srcRect r="5758"/>
          <a:stretch>
            <a:fillRect/>
          </a:stretch>
        </p:blipFill>
        <p:spPr bwMode="auto">
          <a:xfrm>
            <a:off x="5429256" y="1785926"/>
            <a:ext cx="3262202" cy="259614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928926" y="214290"/>
            <a:ext cx="5572164" cy="1357322"/>
          </a:xfrm>
          <a:prstGeom prst="roundRect">
            <a:avLst/>
          </a:prstGeom>
          <a:solidFill>
            <a:srgbClr val="FFCCCC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Прямоугольник 3"/>
          <p:cNvSpPr/>
          <p:nvPr/>
        </p:nvSpPr>
        <p:spPr>
          <a:xfrm>
            <a:off x="3000364" y="357166"/>
            <a:ext cx="55007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Ступени освоения навыков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робото – конструирования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00364" y="2357430"/>
            <a:ext cx="5429288" cy="1285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Скругленный прямоугольник 5"/>
          <p:cNvSpPr/>
          <p:nvPr/>
        </p:nvSpPr>
        <p:spPr>
          <a:xfrm>
            <a:off x="3000364" y="3857628"/>
            <a:ext cx="5357850" cy="10001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Скругленный прямоугольник 7"/>
          <p:cNvSpPr/>
          <p:nvPr/>
        </p:nvSpPr>
        <p:spPr>
          <a:xfrm>
            <a:off x="3000364" y="5143512"/>
            <a:ext cx="5357850" cy="1500198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3071802" y="2428868"/>
            <a:ext cx="5072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0000"/>
              </a:lnSpc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Знакомство с конструктором и инструкциями по сборке, изучение технологии соединения деталей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http://im2-tub-ru.yandex.net/i?id=11b43aca211090c244031efb3a73ec08-81-144&amp;n=21"/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214282" y="214290"/>
            <a:ext cx="1857388" cy="2000264"/>
          </a:xfrm>
          <a:prstGeom prst="rect">
            <a:avLst/>
          </a:prstGeom>
          <a:solidFill>
            <a:srgbClr val="FFCCCC">
              <a:alpha val="57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im2-tub-ru.yandex.net/i?id=11b43aca211090c244031efb3a73ec08-81-144&amp;n=21"/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214282" y="2428868"/>
            <a:ext cx="1857388" cy="2000264"/>
          </a:xfrm>
          <a:prstGeom prst="rect">
            <a:avLst/>
          </a:prstGeom>
          <a:solidFill>
            <a:srgbClr val="FFCCCC">
              <a:alpha val="57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im2-tub-ru.yandex.net/i?id=11b43aca211090c244031efb3a73ec08-81-144&amp;n=21"/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-12000"/>
          </a:blip>
          <a:srcRect/>
          <a:stretch>
            <a:fillRect/>
          </a:stretch>
        </p:blipFill>
        <p:spPr bwMode="auto">
          <a:xfrm>
            <a:off x="214282" y="4643446"/>
            <a:ext cx="1857388" cy="2000264"/>
          </a:xfrm>
          <a:prstGeom prst="rect">
            <a:avLst/>
          </a:prstGeom>
          <a:solidFill>
            <a:srgbClr val="FFCCCC">
              <a:alpha val="5700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143240" y="3929066"/>
            <a:ext cx="5000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0000"/>
              </a:lnSpc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Дошкольники учатся собирать конструкции по образцу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1802" y="5072074"/>
            <a:ext cx="5214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Усовершенствование и преобразование детьми  предложенных  разработчиками моделей.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AutoShape 38"/>
          <p:cNvSpPr>
            <a:spLocks noChangeArrowheads="1"/>
          </p:cNvSpPr>
          <p:nvPr/>
        </p:nvSpPr>
        <p:spPr bwMode="gray">
          <a:xfrm rot="16200000">
            <a:off x="5500694" y="1285860"/>
            <a:ext cx="428628" cy="1428760"/>
          </a:xfrm>
          <a:prstGeom prst="leftArrow">
            <a:avLst>
              <a:gd name="adj1" fmla="val 65583"/>
              <a:gd name="adj2" fmla="val 65181"/>
            </a:avLst>
          </a:prstGeom>
          <a:solidFill>
            <a:srgbClr val="FF9999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lnSpc>
                <a:spcPct val="100000"/>
              </a:lnSpc>
            </a:pPr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214290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Перспективное планирование логопедической работы с использованием лего - конструирования и робототехники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осуществляется с опорой на программы: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\Desktop\reb1_smol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000240"/>
            <a:ext cx="2071701" cy="2786082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Рисунок 6" descr="C:\Users\User\Desktop\reb2_smol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3786190"/>
            <a:ext cx="2071702" cy="2786082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 l="9137" t="3488" r="3847"/>
          <a:stretch>
            <a:fillRect/>
          </a:stretch>
        </p:blipFill>
        <p:spPr bwMode="auto">
          <a:xfrm>
            <a:off x="285720" y="2000240"/>
            <a:ext cx="2143140" cy="285752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 l="6630" r="3789" b="1075"/>
          <a:stretch>
            <a:fillRect/>
          </a:stretch>
        </p:blipFill>
        <p:spPr bwMode="auto">
          <a:xfrm>
            <a:off x="1928794" y="3714752"/>
            <a:ext cx="2143140" cy="282295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D:\Users\user.MININT-UP0ST2V\Desktop\im.ph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571875"/>
            <a:ext cx="2160587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3357563"/>
            <a:ext cx="20605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571500"/>
            <a:ext cx="4071937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D:\Users\user.MININT-UP0ST2V\Desktop\10056230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57188"/>
            <a:ext cx="2143125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3357563"/>
            <a:ext cx="2008187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144926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40326" y="136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en-US" sz="4000" b="1" dirty="0">
              <a:ln w="1905">
                <a:solidFill>
                  <a:srgbClr val="663300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prstClr val="white">
                    <a:alpha val="40000"/>
                  </a:prst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500570"/>
            <a:ext cx="2034398" cy="1799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3116"/>
            <a:ext cx="2000264" cy="17373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одержимое 2"/>
          <p:cNvSpPr txBox="1">
            <a:spLocks/>
          </p:cNvSpPr>
          <p:nvPr/>
        </p:nvSpPr>
        <p:spPr>
          <a:xfrm>
            <a:off x="857224" y="214290"/>
            <a:ext cx="8001024" cy="1023923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Социальный заказ общества: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личность, способную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184" b="89927" l="9896" r="89974">
                        <a14:foregroundMark x1="51432" y1="18811" x2="51432" y2="18811"/>
                        <a14:foregroundMark x1="52474" y1="10922" x2="52474" y2="10922"/>
                        <a14:foregroundMark x1="48698" y1="41019" x2="48698" y2="41019"/>
                        <a14:foregroundMark x1="46354" y1="46723" x2="46354" y2="46723"/>
                        <a14:foregroundMark x1="41146" y1="65534" x2="41146" y2="65534"/>
                        <a14:foregroundMark x1="55208" y1="78155" x2="55208" y2="78155"/>
                        <a14:foregroundMark x1="43099" y1="86529" x2="43099" y2="86529"/>
                        <a14:foregroundMark x1="50130" y1="10437" x2="50130" y2="10437"/>
                        <a14:foregroundMark x1="55729" y1="52913" x2="55729" y2="52913"/>
                        <a14:foregroundMark x1="66016" y1="54126" x2="66016" y2="54126"/>
                        <a14:foregroundMark x1="67448" y1="58981" x2="67448" y2="58981"/>
                        <a14:foregroundMark x1="73958" y1="48908" x2="73958" y2="48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0"/>
            <a:ext cx="1714480" cy="183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2643174" y="1428736"/>
            <a:ext cx="6286544" cy="1285884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Прямоугольник 14"/>
          <p:cNvSpPr/>
          <p:nvPr/>
        </p:nvSpPr>
        <p:spPr>
          <a:xfrm>
            <a:off x="2714612" y="1571612"/>
            <a:ext cx="6215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самостоятельно ставить цели,</a:t>
            </a:r>
          </a:p>
          <a:p>
            <a:pPr lvl="0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проектировать пути их реализации,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643174" y="2928934"/>
            <a:ext cx="6215106" cy="1214446"/>
            <a:chOff x="0" y="3501359"/>
            <a:chExt cx="3614598" cy="93638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0" y="3501359"/>
              <a:ext cx="3614598" cy="93638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3348577"/>
                <a:satOff val="20174"/>
                <a:lumOff val="1617"/>
                <a:alphaOff val="0"/>
              </a:schemeClr>
            </a:fillRef>
            <a:effectRef idx="0">
              <a:schemeClr val="accent4">
                <a:hueOff val="-3348577"/>
                <a:satOff val="20174"/>
                <a:lumOff val="16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4"/>
            <p:cNvSpPr/>
            <p:nvPr/>
          </p:nvSpPr>
          <p:spPr>
            <a:xfrm>
              <a:off x="45711" y="3547070"/>
              <a:ext cx="3523176" cy="8449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Comic Sans MS" pitchFamily="66" charset="0"/>
              </a:endParaRP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2714612" y="2928934"/>
            <a:ext cx="61436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контролировать и оценивать 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свои достижения,</a:t>
            </a:r>
            <a:endParaRPr lang="ru-RU" sz="2800" dirty="0"/>
          </a:p>
        </p:txBody>
      </p:sp>
      <p:grpSp>
        <p:nvGrpSpPr>
          <p:cNvPr id="30" name="Группа 29"/>
          <p:cNvGrpSpPr/>
          <p:nvPr/>
        </p:nvGrpSpPr>
        <p:grpSpPr>
          <a:xfrm>
            <a:off x="2571736" y="4357694"/>
            <a:ext cx="6286544" cy="2000264"/>
            <a:chOff x="0" y="3501359"/>
            <a:chExt cx="3614598" cy="93638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0" y="3501359"/>
              <a:ext cx="3614598" cy="93638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3348577"/>
                <a:satOff val="20174"/>
                <a:lumOff val="1617"/>
                <a:alphaOff val="0"/>
              </a:schemeClr>
            </a:fillRef>
            <a:effectRef idx="0">
              <a:schemeClr val="accent4">
                <a:hueOff val="-3348577"/>
                <a:satOff val="20174"/>
                <a:lumOff val="16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Скругленный прямоугольник 4"/>
            <p:cNvSpPr/>
            <p:nvPr/>
          </p:nvSpPr>
          <p:spPr>
            <a:xfrm>
              <a:off x="45711" y="3547070"/>
              <a:ext cx="3523176" cy="8449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Comic Sans MS" pitchFamily="66" charset="0"/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2643174" y="4429132"/>
            <a:ext cx="61436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работать с разными источниками информации, оценивать их и на этой основе формулировать собственное мнение, суждение, оценку.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893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Перспективное планирование логопедической работы с использованием ЛЕГО-конструирования и робототехники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4" y="1643050"/>
          <a:ext cx="8786874" cy="4661916"/>
        </p:xfrm>
        <a:graphic>
          <a:graphicData uri="http://schemas.openxmlformats.org/drawingml/2006/table">
            <a:tbl>
              <a:tblPr/>
              <a:tblGrid>
                <a:gridCol w="315418"/>
                <a:gridCol w="1568788"/>
                <a:gridCol w="2745794"/>
                <a:gridCol w="1803968"/>
                <a:gridCol w="2352906"/>
              </a:tblGrid>
              <a:tr h="458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Направление речевой деятельности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Задачи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Использование материалов и продуктов лего- и 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робото-констр-ия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Игры и упражнения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Ознакомление с окружающим</a:t>
                      </a: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Познакомить с местоположением Арктики и Антарктиды, обитателями Севера.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Формирование представлений о питании животных и птиц холодных стран.</a:t>
                      </a: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Материал, детали для конструирования моделей северного оленя, тюленя, моржа, белого медведя, пингвина.</a:t>
                      </a: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«Собери по схеме».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«Назови части тела».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«Подбери животному еду»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(«Составь пару»).</a:t>
                      </a: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Формирование психологической базы речи</a:t>
                      </a: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Развивать внимание, зрительное восприятие, память, мышление. </a:t>
                      </a: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Материал, детали для конструирования.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Сконструированные модели животных. </a:t>
                      </a: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«Отбери нужные детали».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«Собери по схеме».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«Собери по памяти».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«Кого не стало?»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«Кто за кем?»</a:t>
                      </a: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III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Формирование общей  и мелкой моторики </a:t>
                      </a: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Развивать координацию движений, точность и ловкость при соединении деталей конструктора и технических моделей.</a:t>
                      </a: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Материал, детали и модели сконструированных животных</a:t>
                      </a: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«Собери по схеме».</a:t>
                      </a: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2844" y="1142984"/>
            <a:ext cx="900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Лексическая тема «Животные и птицы холодных стран, их детеныши и птенцы».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Перспективное планирование логопедической работы с использованием ЛЕГО-конструирования и робототехники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44" y="1142984"/>
            <a:ext cx="900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Лексическая тема «Животные и птицы холодных стран, их детеныши и птенцы».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1714488"/>
          <a:ext cx="8643997" cy="4171188"/>
        </p:xfrm>
        <a:graphic>
          <a:graphicData uri="http://schemas.openxmlformats.org/drawingml/2006/table">
            <a:tbl>
              <a:tblPr/>
              <a:tblGrid>
                <a:gridCol w="310289"/>
                <a:gridCol w="1689975"/>
                <a:gridCol w="2554452"/>
                <a:gridCol w="1774635"/>
                <a:gridCol w="2314646"/>
              </a:tblGrid>
              <a:tr h="711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IV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Формирование фонематического восприятия и звукопроизношения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Формировать понятие «согласный звук», «твердый согласный», «мягкий согласный».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Упражнять в выделении согласного  звука из начала слова (звуки М,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Мь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, П,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Пь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, Т,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Ть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).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Активизировать звуки в слогах, словах, предложениях.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Модели животных холодных стран: тюленя, моржа, белого медведя, пингвина.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«Назови первый звук».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«Определи: твердый или мягкий согласный звук? Подними синий или зеленый кружочек».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«Эхо», «Повтори не ошибись ряд слогов». «Подбери слова на заданный звук».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«Составь предложение с подобранным на заданный звук словом»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0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Формирование навыков чтения и письма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Знакомство с буквами М, П, Т.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Упражнять в звуковом анализе и синтезе, чтении слогов с изученными буквами.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Материал, детали для конструирования.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«Сконструируй заданную букву».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«Составь схему слога из деталей Лего». «Составь слог из сконструированных букв».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5929330"/>
          <a:ext cx="8643998" cy="736092"/>
        </p:xfrm>
        <a:graphic>
          <a:graphicData uri="http://schemas.openxmlformats.org/drawingml/2006/table">
            <a:tbl>
              <a:tblPr/>
              <a:tblGrid>
                <a:gridCol w="310407"/>
                <a:gridCol w="1689857"/>
                <a:gridCol w="2552906"/>
                <a:gridCol w="1775306"/>
                <a:gridCol w="2315522"/>
              </a:tblGrid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VI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Активизация и обогащение словаря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Уточнять, расширять и активизировать словарь по теме.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/>
                          <a:ea typeface="Calibri"/>
                          <a:cs typeface="Times New Roman"/>
                        </a:rPr>
                        <a:t>Недоконструирован-ные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модели животных.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«Узнай кто это?».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«Назови части тела».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285728"/>
          <a:ext cx="8572564" cy="6169508"/>
        </p:xfrm>
        <a:graphic>
          <a:graphicData uri="http://schemas.openxmlformats.org/drawingml/2006/table">
            <a:tbl>
              <a:tblPr/>
              <a:tblGrid>
                <a:gridCol w="571506"/>
                <a:gridCol w="1285884"/>
                <a:gridCol w="2500330"/>
                <a:gridCol w="2000264"/>
                <a:gridCol w="2214580"/>
              </a:tblGrid>
              <a:tr h="837273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VII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Формирование грамматического строя речи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Закрепить умение употреблять существительные в именительном падеже единственного и множественного числа.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Сконструированные модели животных холодных стран.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«Кто это?»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9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Закреплять умение употреблять существительные множественного числа в родительном падеже.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Сконструированные модели животных холодных стран.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«Кого мы встретили?»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«Кого много?»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«Кто у кого?»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9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Упражнять в согласовании числительных 1-5 с существительными.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Сконструированные модели животных холодных стран.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«Кого сколько?»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65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Упражнять в образовании притяжательных прилагательных от названий птиц и животных.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Недоконструированные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модели животных.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Детали конструктора и сконструированные из них части тел животных.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«Кто без чего?»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«Чьи это части тела?»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Учить правильно использовать предлоги «за», «из-за», «в», «из».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Сконструированная декорация Севера.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«Кто где спрятался?»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«Как ты догадался кто там спрятался? Что ты увидел?»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«Кто откуда выглядывает?».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Учить составлять сложносочиненные предложения с противительным союзом «А».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Сконструированные животные холодных стран.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«Кто живет на Севере, а кто в Антарктиде?» Подбор пар животных Севера и Антарктиды.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9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Формировать умение составлять сложноподчиненные предложения.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Модели животных холодных стран.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Сконструированная декорация Севера и зоопарка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«Подумай и ответь, зачем животные это делают?» (…для того, чтобы…)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VII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Развитие связной речи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Учить составлять описательные рассказы.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«Засели животных».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«Составь рассказ по модели животного и плану»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:\Фото Ирина апрель\DSC01557.JPG"/>
          <p:cNvPicPr>
            <a:picLocks noChangeAspect="1" noChangeArrowheads="1"/>
          </p:cNvPicPr>
          <p:nvPr/>
        </p:nvPicPr>
        <p:blipFill>
          <a:blip r:embed="rId2" cstate="print"/>
          <a:srcRect l="13465" t="7748" r="15094" b="5102"/>
          <a:stretch>
            <a:fillRect/>
          </a:stretch>
        </p:blipFill>
        <p:spPr bwMode="auto">
          <a:xfrm>
            <a:off x="190154" y="2276872"/>
            <a:ext cx="4359511" cy="328614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pic>
        <p:nvPicPr>
          <p:cNvPr id="2050" name="Picture 2" descr="H:\DCIM\136___05\IMG_2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71876"/>
            <a:ext cx="4071967" cy="305397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14282" y="416026"/>
            <a:ext cx="4286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Подготовка  к звуковому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языковому анализу,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обучению грамоте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:\DCIM\136___05\IMG_2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14290"/>
            <a:ext cx="4071966" cy="305397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:\DCIM\136___05\IMG_2218.JPG"/>
          <p:cNvPicPr/>
          <p:nvPr/>
        </p:nvPicPr>
        <p:blipFill>
          <a:blip r:embed="rId2" cstate="print"/>
          <a:srcRect l="7972" t="10630" r="7530" b="2362"/>
          <a:stretch>
            <a:fillRect/>
          </a:stretch>
        </p:blipFill>
        <p:spPr bwMode="auto">
          <a:xfrm>
            <a:off x="4714876" y="1571612"/>
            <a:ext cx="4214842" cy="321471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85720" y="5000636"/>
            <a:ext cx="8572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Уточнение представлений о составе ряда, знакомство со словами: «ряд», «место», «начало», «середина», «конец», «слева», «справа», «позади», «рядом», «первый», «последний».</a:t>
            </a:r>
            <a:endParaRPr lang="ru-RU" sz="2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0"/>
            <a:ext cx="6858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Lego-конструирование и робототехника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логопедической работе по подготовке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звуковому анализу и обучению грамоте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пк\Desktop\DSC015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4286280" cy="321471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214290"/>
            <a:ext cx="7024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Автоматизация звукопроизношения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6" descr="H:\DCIM\102MSDCF\DSC01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357298"/>
            <a:ext cx="4214842" cy="3178286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74" name="Picture 2" descr="H:\DCIM\136___05\IMG_2201.JPG"/>
          <p:cNvPicPr>
            <a:picLocks noChangeAspect="1" noChangeArrowheads="1"/>
          </p:cNvPicPr>
          <p:nvPr/>
        </p:nvPicPr>
        <p:blipFill>
          <a:blip r:embed="rId3" cstate="print"/>
          <a:srcRect l="886" t="7087" r="10187" b="11220"/>
          <a:stretch>
            <a:fillRect/>
          </a:stretch>
        </p:blipFill>
        <p:spPr bwMode="auto">
          <a:xfrm>
            <a:off x="357158" y="1000108"/>
            <a:ext cx="4107907" cy="283031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4282" y="4071942"/>
            <a:ext cx="4429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Прохождение «волшебных» ступенек, дорожек, лесенок</a:t>
            </a:r>
          </a:p>
          <a:p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проговариванием слогов и слов с отрабатываемым звуком</a:t>
            </a:r>
            <a:endParaRPr lang="ru-RU" sz="2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7752" y="4714884"/>
            <a:ext cx="3857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Конструирование </a:t>
            </a:r>
            <a:r>
              <a:rPr lang="ru-RU" sz="24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 и робото - моделей на заданный звук</a:t>
            </a:r>
            <a:endParaRPr lang="ru-RU" sz="2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214290"/>
            <a:ext cx="7020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Обогащение и активизация словаря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1" descr="C:\Users\Юлия\Desktop\РОБОТОТЕХНИКА ПОСЛЕДНИЙ\ФОТО ИРИНА\DSC01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000108"/>
            <a:ext cx="4106943" cy="2714644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Рисунок 4" descr="C:\Users\Юлия\Desktop\РОБОТОТЕХНИКА ПОСЛЕДНИЙ\ФОТО ИРИНА\DSC01211.JPG"/>
          <p:cNvPicPr>
            <a:picLocks noChangeAspect="1" noChangeArrowheads="1"/>
          </p:cNvPicPr>
          <p:nvPr/>
        </p:nvPicPr>
        <p:blipFill>
          <a:blip r:embed="rId3" cstate="print"/>
          <a:srcRect l="3919" t="52660" r="3919" b="2358"/>
          <a:stretch>
            <a:fillRect/>
          </a:stretch>
        </p:blipFill>
        <p:spPr bwMode="auto">
          <a:xfrm>
            <a:off x="500034" y="4000504"/>
            <a:ext cx="3912639" cy="2643207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" name="Picture 2" descr="I:\фото\воспитатель фото\DSCN1461.JPG"/>
          <p:cNvPicPr>
            <a:picLocks noChangeAspect="1" noChangeArrowheads="1"/>
          </p:cNvPicPr>
          <p:nvPr/>
        </p:nvPicPr>
        <p:blipFill>
          <a:blip r:embed="rId4" cstate="print"/>
          <a:srcRect l="14764" t="31988" r="29528" b="19685"/>
          <a:stretch>
            <a:fillRect/>
          </a:stretch>
        </p:blipFill>
        <p:spPr bwMode="auto">
          <a:xfrm>
            <a:off x="4643438" y="3929066"/>
            <a:ext cx="4071966" cy="268940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pic>
        <p:nvPicPr>
          <p:cNvPr id="3074" name="Picture 2" descr="H:\DCIM\136___05\IMG_22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000108"/>
            <a:ext cx="3929090" cy="282142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CIM\136___05\IMG_2232.JPG"/>
          <p:cNvPicPr>
            <a:picLocks noChangeAspect="1" noChangeArrowheads="1"/>
          </p:cNvPicPr>
          <p:nvPr/>
        </p:nvPicPr>
        <p:blipFill>
          <a:blip r:embed="rId2" cstate="print"/>
          <a:srcRect l="6201" t="7087" r="5315" b="1772"/>
          <a:stretch>
            <a:fillRect/>
          </a:stretch>
        </p:blipFill>
        <p:spPr bwMode="auto">
          <a:xfrm>
            <a:off x="214282" y="3500438"/>
            <a:ext cx="4062067" cy="313807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71472" y="485776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:\DCIM\136___05\IMG_2236.JPG"/>
          <p:cNvPicPr>
            <a:picLocks noChangeAspect="1" noChangeArrowheads="1"/>
          </p:cNvPicPr>
          <p:nvPr/>
        </p:nvPicPr>
        <p:blipFill>
          <a:blip r:embed="rId3" cstate="print"/>
          <a:srcRect l="51378" r="7530"/>
          <a:stretch>
            <a:fillRect/>
          </a:stretch>
        </p:blipFill>
        <p:spPr bwMode="auto">
          <a:xfrm>
            <a:off x="214282" y="214290"/>
            <a:ext cx="1714512" cy="3129247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143108" y="404664"/>
            <a:ext cx="67151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Использование наглядной модели, визуального образа, технической игрушки , сюжетной постройки в обогащении и активизации словаря</a:t>
            </a:r>
            <a:endParaRPr lang="ru-RU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:\DCIM\136___05\IMG_2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564904"/>
            <a:ext cx="4286280" cy="321471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8358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грамматического строя речи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I:\фото\воспитатель фото\DSCN1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3428093" cy="257176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pic>
        <p:nvPicPr>
          <p:cNvPr id="5" name="Рисунок 5" descr="C:\Users\Юлия\Desktop\РОБОТОТЕХНИКА ПОСЛЕДНИЙ\ФОТО ИРИНА\DSC01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060848"/>
            <a:ext cx="4575412" cy="3286148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Рисунок 5" descr="C:\Users\Юлия\Desktop\РОБОТОТЕХНИКА ПОСЛЕДНИЙ\ФОТО ИРИНА\DSC012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143380"/>
            <a:ext cx="3429649" cy="2357454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285728"/>
            <a:ext cx="7288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 связной речи дошкольников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4" descr="C:\Users\Юлия\Desktop\РОБОТОТЕХНИКА ПОСЛЕДНИЙ\ФОТО ИРИНА\DSC01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143248"/>
            <a:ext cx="4319588" cy="332740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Рисунок 5" descr="C:\Users\Юлия\Desktop\РОБОТОТЕХНИКА ПОСЛЕДНИЙ\ФОТО ИРИНА\DSC01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928670"/>
            <a:ext cx="3714776" cy="2778424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7158" y="3857628"/>
            <a:ext cx="3786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Выстраивание рассказа по объемному образу декораций из конструктора</a:t>
            </a:r>
            <a:endParaRPr lang="ru-RU" sz="2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9124" y="1000108"/>
            <a:ext cx="3786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 связной речи  в процессе технического конструирования и игр с роботомоделями</a:t>
            </a:r>
            <a:endParaRPr lang="ru-RU" sz="2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4546" y="214291"/>
            <a:ext cx="67295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Проблемы современных дошкольников:</a:t>
            </a:r>
          </a:p>
          <a:p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2000264" cy="6643710"/>
          </a:xfrm>
          <a:prstGeom prst="rect">
            <a:avLst/>
          </a:prstGeom>
          <a:blipFill dpi="0" rotWithShape="1"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184" b="89927" l="9896" r="89974">
                        <a14:foregroundMark x1="51432" y1="18811" x2="51432" y2="18811"/>
                        <a14:foregroundMark x1="52474" y1="10922" x2="52474" y2="10922"/>
                        <a14:foregroundMark x1="48698" y1="41019" x2="48698" y2="41019"/>
                        <a14:foregroundMark x1="46354" y1="46723" x2="46354" y2="46723"/>
                        <a14:foregroundMark x1="41146" y1="65534" x2="41146" y2="65534"/>
                        <a14:foregroundMark x1="55208" y1="78155" x2="55208" y2="78155"/>
                        <a14:foregroundMark x1="43099" y1="86529" x2="43099" y2="86529"/>
                        <a14:foregroundMark x1="50130" y1="10437" x2="50130" y2="10437"/>
                        <a14:foregroundMark x1="55729" y1="52913" x2="55729" y2="52913"/>
                        <a14:foregroundMark x1="66016" y1="54126" x2="66016" y2="54126"/>
                        <a14:foregroundMark x1="67448" y1="58981" x2="67448" y2="58981"/>
                        <a14:foregroundMark x1="73958" y1="48908" x2="73958" y2="48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36" y="0"/>
            <a:ext cx="3009869" cy="322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3109" y="1500174"/>
            <a:ext cx="664373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могут сконцентрироваться на каком-либо занятии, не проявляют интереса к деятельности;</a:t>
            </a:r>
          </a:p>
          <a:p>
            <a:pPr>
              <a:buFont typeface="Wingdings" pitchFamily="2" charset="2"/>
              <a:buChar char="§"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находятся в постоянном непрерывном движении, их трудно удержать на одном месте;</a:t>
            </a:r>
          </a:p>
          <a:p>
            <a:pPr>
              <a:buFont typeface="Wingdings" pitchFamily="2" charset="2"/>
              <a:buChar char="§"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одновременно могут заниматься несколькими делами;</a:t>
            </a:r>
          </a:p>
          <a:p>
            <a:pPr>
              <a:buFont typeface="Wingdings" pitchFamily="2" charset="2"/>
              <a:buChar char="§"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обладают клиповым сознанием, которое оформлено рекламой и современными роликами;</a:t>
            </a:r>
          </a:p>
          <a:p>
            <a:pPr>
              <a:buFont typeface="Wingdings" pitchFamily="2" charset="2"/>
              <a:buChar char="§"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резко снижены фантазия и творческая активность;</a:t>
            </a:r>
          </a:p>
          <a:p>
            <a:pPr>
              <a:buFont typeface="Wingdings" pitchFamily="2" charset="2"/>
              <a:buChar char="§"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нацелены на получение быстрого готового результата нажатием одной кнопки.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2772"/>
            <a:ext cx="2071670" cy="2085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3857620" y="214290"/>
            <a:ext cx="33194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ЛОГОСКАЗКА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00232" y="857232"/>
            <a:ext cx="692948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Лексические темы: «Насекомые», «Птицы», «Дикие звери», «Транспорт». «Космос" , «Моя любимая улица» и др.</a:t>
            </a:r>
          </a:p>
        </p:txBody>
      </p:sp>
      <p:pic>
        <p:nvPicPr>
          <p:cNvPr id="4" name="Рисунок 3" descr="C:\Users\Юлия\Desktop\РОБОТОТЕХНИКА ПОСЛЕДНИЙ\ФОТО ИРИНА\DSC01174.JPG"/>
          <p:cNvPicPr>
            <a:picLocks noChangeAspect="1" noChangeArrowheads="1"/>
          </p:cNvPicPr>
          <p:nvPr/>
        </p:nvPicPr>
        <p:blipFill>
          <a:blip r:embed="rId2" cstate="print"/>
          <a:srcRect r="7507"/>
          <a:stretch>
            <a:fillRect/>
          </a:stretch>
        </p:blipFill>
        <p:spPr bwMode="auto">
          <a:xfrm>
            <a:off x="2714612" y="1928802"/>
            <a:ext cx="5500726" cy="3952665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Рисунок 5" descr="http://im2-tub-ru.yandex.net/i?id=11b43aca211090c244031efb3a73ec08-81-144&amp;n=21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285720" y="285728"/>
            <a:ext cx="1643074" cy="1928826"/>
          </a:xfrm>
          <a:prstGeom prst="rect">
            <a:avLst/>
          </a:prstGeom>
          <a:solidFill>
            <a:srgbClr val="FFCCCC">
              <a:alpha val="57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2-tub-ru.yandex.net/i?id=11b43aca211090c244031efb3a73ec08-81-144&amp;n=21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-9000"/>
          </a:blip>
          <a:srcRect/>
          <a:stretch>
            <a:fillRect/>
          </a:stretch>
        </p:blipFill>
        <p:spPr bwMode="auto">
          <a:xfrm>
            <a:off x="214282" y="2428868"/>
            <a:ext cx="1714512" cy="1928826"/>
          </a:xfrm>
          <a:prstGeom prst="rect">
            <a:avLst/>
          </a:prstGeom>
          <a:solidFill>
            <a:srgbClr val="FFCCCC">
              <a:alpha val="57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2-tub-ru.yandex.net/i?id=11b43aca211090c244031efb3a73ec08-81-144&amp;n=21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285720" y="4643446"/>
            <a:ext cx="1643074" cy="1928826"/>
          </a:xfrm>
          <a:prstGeom prst="rect">
            <a:avLst/>
          </a:prstGeom>
          <a:solidFill>
            <a:srgbClr val="FFCCCC">
              <a:alpha val="57000"/>
            </a:srgb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0"/>
          <p:cNvSpPr>
            <a:spLocks noChangeArrowheads="1"/>
          </p:cNvSpPr>
          <p:nvPr/>
        </p:nvSpPr>
        <p:spPr bwMode="auto">
          <a:xfrm>
            <a:off x="2571736" y="5072074"/>
            <a:ext cx="6143668" cy="642942"/>
          </a:xfrm>
          <a:prstGeom prst="roundRect">
            <a:avLst>
              <a:gd name="adj" fmla="val 50000"/>
            </a:avLst>
          </a:prstGeom>
          <a:solidFill>
            <a:srgbClr val="FFCCCC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 eaLnBrk="0" hangingPunct="0">
              <a:lnSpc>
                <a:spcPct val="100000"/>
              </a:lnSpc>
            </a:pPr>
            <a:endParaRPr lang="ru-RU" dirty="0"/>
          </a:p>
          <a:p>
            <a:pPr algn="ctr" eaLnBrk="0" hangingPunct="0">
              <a:lnSpc>
                <a:spcPct val="100000"/>
              </a:lnSpc>
            </a:pPr>
            <a:endParaRPr lang="en-US" dirty="0"/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>
            <a:off x="2571736" y="2571744"/>
            <a:ext cx="6215106" cy="57150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 eaLnBrk="0" hangingPunct="0">
              <a:lnSpc>
                <a:spcPct val="100000"/>
              </a:lnSpc>
            </a:pPr>
            <a:endParaRPr lang="ru-RU" dirty="0"/>
          </a:p>
          <a:p>
            <a:pPr algn="ctr" eaLnBrk="0" hangingPunct="0">
              <a:lnSpc>
                <a:spcPct val="100000"/>
              </a:lnSpc>
            </a:pPr>
            <a:endParaRPr lang="en-US" dirty="0"/>
          </a:p>
        </p:txBody>
      </p:sp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2571736" y="5929330"/>
            <a:ext cx="6072230" cy="57150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 eaLnBrk="0" hangingPunct="0">
              <a:lnSpc>
                <a:spcPct val="100000"/>
              </a:lnSpc>
            </a:pPr>
            <a:endParaRPr lang="ru-RU" dirty="0"/>
          </a:p>
          <a:p>
            <a:pPr algn="ctr" eaLnBrk="0" hangingPunct="0">
              <a:lnSpc>
                <a:spcPct val="100000"/>
              </a:lnSpc>
            </a:pPr>
            <a:endParaRPr lang="en-US" dirty="0"/>
          </a:p>
        </p:txBody>
      </p:sp>
      <p:sp>
        <p:nvSpPr>
          <p:cNvPr id="16" name="AutoShape 20"/>
          <p:cNvSpPr>
            <a:spLocks noChangeArrowheads="1"/>
          </p:cNvSpPr>
          <p:nvPr/>
        </p:nvSpPr>
        <p:spPr bwMode="auto">
          <a:xfrm>
            <a:off x="2571736" y="1857364"/>
            <a:ext cx="6143668" cy="571504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100000"/>
              </a:lnSpc>
            </a:pPr>
            <a:endParaRPr lang="ru-RU" dirty="0"/>
          </a:p>
          <a:p>
            <a:pPr algn="ctr" eaLnBrk="0" hangingPunct="0">
              <a:lnSpc>
                <a:spcPct val="100000"/>
              </a:lnSpc>
            </a:pP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714612" y="1785926"/>
            <a:ext cx="56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Ознакомление с окружающим миром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14612" y="6000768"/>
            <a:ext cx="557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психических процессов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14612" y="2643182"/>
            <a:ext cx="571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логического мышления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AutoShape 20"/>
          <p:cNvSpPr>
            <a:spLocks noChangeArrowheads="1"/>
          </p:cNvSpPr>
          <p:nvPr/>
        </p:nvSpPr>
        <p:spPr bwMode="auto">
          <a:xfrm>
            <a:off x="2571736" y="4214818"/>
            <a:ext cx="6215106" cy="642942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 eaLnBrk="0" hangingPunct="0">
              <a:lnSpc>
                <a:spcPct val="100000"/>
              </a:lnSpc>
            </a:pPr>
            <a:endParaRPr lang="ru-RU" dirty="0"/>
          </a:p>
          <a:p>
            <a:pPr algn="ctr" eaLnBrk="0" hangingPunct="0">
              <a:lnSpc>
                <a:spcPct val="100000"/>
              </a:lnSpc>
            </a:pP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714612" y="4357694"/>
            <a:ext cx="557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сенсорных эталонов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2571736" y="3357562"/>
            <a:ext cx="6215106" cy="642942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 eaLnBrk="0" hangingPunct="0">
              <a:lnSpc>
                <a:spcPct val="100000"/>
              </a:lnSpc>
            </a:pPr>
            <a:endParaRPr lang="ru-RU" dirty="0"/>
          </a:p>
          <a:p>
            <a:pPr algn="ctr" eaLnBrk="0" hangingPunct="0">
              <a:lnSpc>
                <a:spcPct val="100000"/>
              </a:lnSpc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786050" y="3429000"/>
            <a:ext cx="3163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адаптация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86050" y="5143512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 речи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Рисунок 26" descr="http://megalife.com.ua/uploads/posts/2008-04/1207472992_3d_892.jpg"/>
          <p:cNvPicPr/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0984" t="7559" r="59882" b="19843"/>
          <a:stretch>
            <a:fillRect/>
          </a:stretch>
        </p:blipFill>
        <p:spPr bwMode="auto">
          <a:xfrm>
            <a:off x="214282" y="285728"/>
            <a:ext cx="142876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http://megalife.com.ua/uploads/posts/2008-04/1207472992_3d_892.jpg"/>
          <p:cNvPicPr/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0984" t="7559" r="59882" b="19843"/>
          <a:stretch>
            <a:fillRect/>
          </a:stretch>
        </p:blipFill>
        <p:spPr bwMode="auto">
          <a:xfrm>
            <a:off x="214282" y="2428868"/>
            <a:ext cx="142876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http://megalife.com.ua/uploads/posts/2008-04/1207472992_3d_892.jpg"/>
          <p:cNvPicPr/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0984" t="7559" r="59882" b="19843"/>
          <a:stretch>
            <a:fillRect/>
          </a:stretch>
        </p:blipFill>
        <p:spPr bwMode="auto">
          <a:xfrm>
            <a:off x="214282" y="4643446"/>
            <a:ext cx="142876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Прямоугольник 31"/>
          <p:cNvSpPr/>
          <p:nvPr/>
        </p:nvSpPr>
        <p:spPr>
          <a:xfrm>
            <a:off x="2000232" y="214290"/>
            <a:ext cx="67866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Коррекционная направленность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конструкторов 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LEGO DАСТА, LEGO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Education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  <p:bldP spid="16" grpId="0" animBg="1"/>
      <p:bldP spid="22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14290"/>
            <a:ext cx="8358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СТУДИЯ «ЛЕГО-град для взрослых и ребят»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928670"/>
            <a:ext cx="40719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Вовлечение родителей в совместную образовательную деятельность с детьми по приобщению к ЛЕГО конструированию и техническому творчеству.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5" descr="C:\Users\Юлия\Desktop\РОБОТОТЕХНИКА ПОСЛЕДНИЙ\ФОТО ИРИНА\DSC01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857232"/>
            <a:ext cx="3519347" cy="2786082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Рисунок 8" descr="C:\Users\Юлия\Desktop\РОБОТОТЕХНИКА ПОСЛЕДНИЙ\ФОТО ИРИНА\DSC01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857628"/>
            <a:ext cx="3857652" cy="2657451"/>
          </a:xfrm>
          <a:prstGeom prst="rect">
            <a:avLst/>
          </a:prstGeom>
          <a:noFill/>
          <a:ln w="19050">
            <a:solidFill>
              <a:srgbClr val="FF9999"/>
            </a:solidFill>
            <a:miter lim="800000"/>
            <a:headEnd/>
            <a:tailEnd/>
          </a:ln>
        </p:spPr>
      </p:pic>
      <p:pic>
        <p:nvPicPr>
          <p:cNvPr id="7" name="Рисунок 4" descr="C:\Users\Юлия\Desktop\РОБОТОТЕХНИКА ПОСЛЕДНИЙ\ФОТО ИРИНА\DSC01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897796"/>
            <a:ext cx="3500462" cy="2674452"/>
          </a:xfrm>
          <a:prstGeom prst="rect">
            <a:avLst/>
          </a:prstGeom>
          <a:noFill/>
          <a:ln w="19050">
            <a:solidFill>
              <a:srgbClr val="FF99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im2-tub-ru.yandex.net/i?id=11b43aca211090c244031efb3a73ec08-81-144&amp;n=21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-6000"/>
          </a:blip>
          <a:srcRect/>
          <a:stretch>
            <a:fillRect/>
          </a:stretch>
        </p:blipFill>
        <p:spPr bwMode="auto">
          <a:xfrm>
            <a:off x="214282" y="214290"/>
            <a:ext cx="1643074" cy="1928826"/>
          </a:xfrm>
          <a:prstGeom prst="rect">
            <a:avLst/>
          </a:prstGeom>
          <a:solidFill>
            <a:srgbClr val="FFCCCC">
              <a:alpha val="57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2-tub-ru.yandex.net/i?id=11b43aca211090c244031efb3a73ec08-81-144&amp;n=21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214282" y="2428868"/>
            <a:ext cx="1643074" cy="1928826"/>
          </a:xfrm>
          <a:prstGeom prst="rect">
            <a:avLst/>
          </a:prstGeom>
          <a:solidFill>
            <a:srgbClr val="FFCCCC">
              <a:alpha val="57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2-tub-ru.yandex.net/i?id=11b43aca211090c244031efb3a73ec08-81-144&amp;n=21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-9000"/>
          </a:blip>
          <a:srcRect/>
          <a:stretch>
            <a:fillRect/>
          </a:stretch>
        </p:blipFill>
        <p:spPr bwMode="auto">
          <a:xfrm>
            <a:off x="214282" y="4643446"/>
            <a:ext cx="1571636" cy="2000264"/>
          </a:xfrm>
          <a:prstGeom prst="rect">
            <a:avLst/>
          </a:prstGeom>
          <a:solidFill>
            <a:srgbClr val="FFCCCC">
              <a:alpha val="5700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 rot="5400000">
            <a:off x="6000748" y="3643302"/>
            <a:ext cx="3714800" cy="2143140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Скругленный прямоугольник 10"/>
          <p:cNvSpPr/>
          <p:nvPr/>
        </p:nvSpPr>
        <p:spPr>
          <a:xfrm rot="5400000">
            <a:off x="1285852" y="3643314"/>
            <a:ext cx="3643338" cy="22145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071670" y="3000373"/>
            <a:ext cx="207170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Задача 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этапа:</a:t>
            </a:r>
          </a:p>
          <a:p>
            <a:endParaRPr lang="ru-RU" sz="8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Изучить 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игровые 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возможности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</a:p>
          <a:p>
            <a:endParaRPr lang="ru-RU" dirty="0"/>
          </a:p>
        </p:txBody>
      </p:sp>
      <p:sp>
        <p:nvSpPr>
          <p:cNvPr id="13" name="AutoShape 38"/>
          <p:cNvSpPr>
            <a:spLocks noChangeArrowheads="1"/>
          </p:cNvSpPr>
          <p:nvPr/>
        </p:nvSpPr>
        <p:spPr bwMode="gray">
          <a:xfrm rot="16200000">
            <a:off x="2643174" y="1500174"/>
            <a:ext cx="785818" cy="1785950"/>
          </a:xfrm>
          <a:prstGeom prst="leftArrow">
            <a:avLst>
              <a:gd name="adj1" fmla="val 65583"/>
              <a:gd name="adj2" fmla="val 65181"/>
            </a:avLst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lnSpc>
                <a:spcPct val="100000"/>
              </a:lnSpc>
            </a:pPr>
            <a:endParaRPr lang="ru-RU" sz="1800"/>
          </a:p>
        </p:txBody>
      </p:sp>
      <p:sp>
        <p:nvSpPr>
          <p:cNvPr id="14" name="Скругленный прямоугольник 13"/>
          <p:cNvSpPr/>
          <p:nvPr/>
        </p:nvSpPr>
        <p:spPr>
          <a:xfrm rot="5400000">
            <a:off x="3643306" y="3571876"/>
            <a:ext cx="3714776" cy="22860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/>
          <p:cNvSpPr txBox="1"/>
          <p:nvPr/>
        </p:nvSpPr>
        <p:spPr>
          <a:xfrm>
            <a:off x="4429124" y="3000372"/>
            <a:ext cx="21431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Задача </a:t>
            </a: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этапа:</a:t>
            </a:r>
          </a:p>
          <a:p>
            <a:endParaRPr lang="en-US" sz="8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Выявить</a:t>
            </a:r>
          </a:p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умения </a:t>
            </a:r>
          </a:p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родителей</a:t>
            </a:r>
          </a:p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их желание </a:t>
            </a:r>
          </a:p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участвовать в</a:t>
            </a:r>
          </a:p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совместной игре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 детьми</a:t>
            </a:r>
            <a:endParaRPr lang="ru-RU" sz="2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000232" y="214290"/>
            <a:ext cx="6929486" cy="1428760"/>
          </a:xfrm>
          <a:prstGeom prst="roundRect">
            <a:avLst/>
          </a:prstGeom>
          <a:solidFill>
            <a:srgbClr val="FFCCCC">
              <a:alpha val="34000"/>
            </a:srgb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TextBox 16"/>
          <p:cNvSpPr txBox="1"/>
          <p:nvPr/>
        </p:nvSpPr>
        <p:spPr>
          <a:xfrm>
            <a:off x="1928794" y="285728"/>
            <a:ext cx="69294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работы в студии  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«ЛЕГО-ГРАД ДЛЯ ВЗРОСЛЫХ И РЕБЯТ»</a:t>
            </a:r>
            <a:endParaRPr lang="en-US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16" y="3000372"/>
            <a:ext cx="207170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Задача 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этапа:</a:t>
            </a:r>
          </a:p>
          <a:p>
            <a:endParaRPr lang="ru-RU" sz="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Сформировать </a:t>
            </a:r>
          </a:p>
          <a:p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процессе</a:t>
            </a:r>
          </a:p>
          <a:p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ЛЕГО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 навыки</a:t>
            </a:r>
          </a:p>
          <a:p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сотрудничества</a:t>
            </a:r>
          </a:p>
          <a:p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родителей и </a:t>
            </a:r>
          </a:p>
          <a:p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endParaRPr lang="ru-RU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38"/>
          <p:cNvSpPr>
            <a:spLocks noChangeArrowheads="1"/>
          </p:cNvSpPr>
          <p:nvPr/>
        </p:nvSpPr>
        <p:spPr bwMode="gray">
          <a:xfrm rot="16200000">
            <a:off x="5072066" y="1500174"/>
            <a:ext cx="785818" cy="1785950"/>
          </a:xfrm>
          <a:prstGeom prst="leftArrow">
            <a:avLst>
              <a:gd name="adj1" fmla="val 65583"/>
              <a:gd name="adj2" fmla="val 65181"/>
            </a:avLst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lnSpc>
                <a:spcPct val="100000"/>
              </a:lnSpc>
            </a:pPr>
            <a:endParaRPr lang="ru-RU" sz="1800"/>
          </a:p>
        </p:txBody>
      </p:sp>
      <p:sp>
        <p:nvSpPr>
          <p:cNvPr id="20" name="AutoShape 38"/>
          <p:cNvSpPr>
            <a:spLocks noChangeArrowheads="1"/>
          </p:cNvSpPr>
          <p:nvPr/>
        </p:nvSpPr>
        <p:spPr bwMode="gray">
          <a:xfrm rot="16200000">
            <a:off x="7500958" y="1500174"/>
            <a:ext cx="785818" cy="1785950"/>
          </a:xfrm>
          <a:prstGeom prst="leftArrow">
            <a:avLst>
              <a:gd name="adj1" fmla="val 65583"/>
              <a:gd name="adj2" fmla="val 65181"/>
            </a:avLst>
          </a:prstGeom>
          <a:solidFill>
            <a:srgbClr val="FFCCCC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lnSpc>
                <a:spcPct val="100000"/>
              </a:lnSpc>
            </a:pPr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7"/>
          <p:cNvSpPr>
            <a:spLocks noChangeArrowheads="1"/>
          </p:cNvSpPr>
          <p:nvPr/>
        </p:nvSpPr>
        <p:spPr bwMode="auto">
          <a:xfrm>
            <a:off x="1000100" y="142852"/>
            <a:ext cx="7561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ПОКАЗАТЕЛИ МОНИТОРИНГА ПРОЕКТА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928670"/>
            <a:ext cx="2357454" cy="5715040"/>
          </a:xfrm>
          <a:prstGeom prst="roundRect">
            <a:avLst/>
          </a:prstGeom>
          <a:solidFill>
            <a:srgbClr val="FFCCCC"/>
          </a:solidFill>
          <a:ln w="25400"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Прямоугольник 8"/>
          <p:cNvSpPr/>
          <p:nvPr/>
        </p:nvSpPr>
        <p:spPr>
          <a:xfrm>
            <a:off x="214282" y="2714620"/>
            <a:ext cx="235745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Внедрение образовательной</a:t>
            </a:r>
          </a:p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робототехники  в </a:t>
            </a:r>
          </a:p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образовательный процесс ДОО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28992" y="642918"/>
            <a:ext cx="5500726" cy="207170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3428992" y="642918"/>
            <a:ext cx="54292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  в ДОО  новых  условий обучения и развития дошкольников через организацию целенаправленного образовательного процесса с использованием Lego – конструирования  и робототехники </a:t>
            </a:r>
            <a:endParaRPr lang="ru-RU" sz="22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786058"/>
            <a:ext cx="5429288" cy="107157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Скругленный прямоугольник 15"/>
          <p:cNvSpPr/>
          <p:nvPr/>
        </p:nvSpPr>
        <p:spPr>
          <a:xfrm>
            <a:off x="3428992" y="4643446"/>
            <a:ext cx="5500726" cy="14287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Скругленный прямоугольник 18"/>
          <p:cNvSpPr/>
          <p:nvPr/>
        </p:nvSpPr>
        <p:spPr>
          <a:xfrm>
            <a:off x="3428992" y="3929066"/>
            <a:ext cx="5500726" cy="64294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TextBox 20"/>
          <p:cNvSpPr txBox="1"/>
          <p:nvPr/>
        </p:nvSpPr>
        <p:spPr>
          <a:xfrm>
            <a:off x="3571836" y="3857628"/>
            <a:ext cx="557216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Обогащение развивающей</a:t>
            </a:r>
          </a:p>
          <a:p>
            <a:pPr>
              <a:lnSpc>
                <a:spcPct val="100000"/>
              </a:lnSpc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предметно-пространственной среды</a:t>
            </a:r>
          </a:p>
          <a:p>
            <a:endParaRPr lang="ru-RU" dirty="0"/>
          </a:p>
        </p:txBody>
      </p:sp>
      <p:sp>
        <p:nvSpPr>
          <p:cNvPr id="18" name="AutoShape 38"/>
          <p:cNvSpPr>
            <a:spLocks noChangeArrowheads="1"/>
          </p:cNvSpPr>
          <p:nvPr/>
        </p:nvSpPr>
        <p:spPr bwMode="gray">
          <a:xfrm rot="10800000">
            <a:off x="2714612" y="2643182"/>
            <a:ext cx="571504" cy="2057400"/>
          </a:xfrm>
          <a:prstGeom prst="leftArrow">
            <a:avLst>
              <a:gd name="adj1" fmla="val 65583"/>
              <a:gd name="adj2" fmla="val 65181"/>
            </a:avLst>
          </a:prstGeom>
          <a:solidFill>
            <a:srgbClr val="FFCCCC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lnSpc>
                <a:spcPct val="100000"/>
              </a:lnSpc>
            </a:pPr>
            <a:endParaRPr lang="ru-RU" sz="1800"/>
          </a:p>
        </p:txBody>
      </p:sp>
      <p:sp>
        <p:nvSpPr>
          <p:cNvPr id="15" name="TextBox 14"/>
          <p:cNvSpPr txBox="1"/>
          <p:nvPr/>
        </p:nvSpPr>
        <p:spPr>
          <a:xfrm>
            <a:off x="3428992" y="2786058"/>
            <a:ext cx="5429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профессиональной компетенции  педагогов ДОО по образовательной робототехники </a:t>
            </a:r>
            <a:endParaRPr lang="ru-RU" sz="2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8992" y="4643446"/>
            <a:ext cx="52149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Выраженная активность родителей в совместной образовательной деятельности с детьми по приобщению к техническому творчеству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357554" y="6000768"/>
            <a:ext cx="5500726" cy="64294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TextBox 22"/>
          <p:cNvSpPr txBox="1"/>
          <p:nvPr/>
        </p:nvSpPr>
        <p:spPr>
          <a:xfrm>
            <a:off x="3428992" y="6000768"/>
            <a:ext cx="507209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Осуществление преемственности  ДОО и школы по робототехнике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28860" y="214290"/>
            <a:ext cx="6500858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«… задача – как можно больше детей вовлечь в проект по робототехнике. </a:t>
            </a:r>
          </a:p>
          <a:p>
            <a:pPr lvl="0" algn="just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Ведь робототехника – это и игра, и творчество, и развитие, и наше будущее. Надо как можно раньше начинать такие инновационные проекты…»</a:t>
            </a:r>
          </a:p>
          <a:p>
            <a:pPr lvl="0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Губернатор </a:t>
            </a:r>
          </a:p>
          <a:p>
            <a:pPr lvl="0"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Пензенской области</a:t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Василий Бочкарев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региональный фестиваль </a:t>
            </a:r>
          </a:p>
          <a:p>
            <a:pPr lvl="0"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«Сурский ROBO-Парк»</a:t>
            </a:r>
          </a:p>
          <a:p>
            <a:pPr lvl="0"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Январь 2015 г.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Рисунок 3" descr="http://megalife.com.ua/uploads/posts/2008-04/1207472992_3d_892.jpg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0984" t="7559" r="59882" b="19843"/>
          <a:stretch>
            <a:fillRect/>
          </a:stretch>
        </p:blipFill>
        <p:spPr bwMode="auto">
          <a:xfrm>
            <a:off x="214282" y="214290"/>
            <a:ext cx="142876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megalife.com.ua/uploads/posts/2008-04/1207472992_3d_892.jpg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0984" t="7559" r="59882" b="19843"/>
          <a:stretch>
            <a:fillRect/>
          </a:stretch>
        </p:blipFill>
        <p:spPr bwMode="auto">
          <a:xfrm>
            <a:off x="214282" y="2500306"/>
            <a:ext cx="142876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megalife.com.ua/uploads/posts/2008-04/1207472992_3d_892.jpg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0984" t="7559" r="59882" b="19843"/>
          <a:stretch>
            <a:fillRect/>
          </a:stretch>
        </p:blipFill>
        <p:spPr bwMode="auto">
          <a:xfrm>
            <a:off x="214282" y="4786322"/>
            <a:ext cx="142876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2-tub-ru.yandex.net/i?id=11b43aca211090c244031efb3a73ec08-81-144&amp;n=21"/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285720" y="285728"/>
            <a:ext cx="1643074" cy="1928826"/>
          </a:xfrm>
          <a:prstGeom prst="rect">
            <a:avLst/>
          </a:prstGeom>
          <a:solidFill>
            <a:srgbClr val="FFCCCC">
              <a:alpha val="57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im2-tub-ru.yandex.net/i?id=11b43aca211090c244031efb3a73ec08-81-144&amp;n=21"/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214282" y="2500306"/>
            <a:ext cx="1643074" cy="1928826"/>
          </a:xfrm>
          <a:prstGeom prst="rect">
            <a:avLst/>
          </a:prstGeom>
          <a:solidFill>
            <a:srgbClr val="FFCCCC">
              <a:alpha val="57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im2-tub-ru.yandex.net/i?id=11b43aca211090c244031efb3a73ec08-81-144&amp;n=21"/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-8000"/>
          </a:blip>
          <a:srcRect/>
          <a:stretch>
            <a:fillRect/>
          </a:stretch>
        </p:blipFill>
        <p:spPr bwMode="auto">
          <a:xfrm>
            <a:off x="214282" y="4714884"/>
            <a:ext cx="1643074" cy="1928826"/>
          </a:xfrm>
          <a:prstGeom prst="rect">
            <a:avLst/>
          </a:prstGeom>
          <a:solidFill>
            <a:srgbClr val="FFCCCC">
              <a:alpha val="5700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928926" y="2071678"/>
            <a:ext cx="46208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cap="none" spc="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ВНИМАНИЕ</a:t>
            </a:r>
            <a:endParaRPr lang="ru-RU" sz="5400" b="1" cap="none" spc="0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://im2-tub-ru.yandex.net/i?id=11b43aca211090c244031efb3a73ec08-81-144&amp;n=21"/>
          <p:cNvPicPr/>
          <p:nvPr/>
        </p:nvPicPr>
        <p:blipFill>
          <a:blip r:embed="rId3" cstate="print">
            <a:grayscl/>
            <a:lum bright="-12000"/>
          </a:blip>
          <a:srcRect/>
          <a:stretch>
            <a:fillRect/>
          </a:stretch>
        </p:blipFill>
        <p:spPr bwMode="auto">
          <a:xfrm>
            <a:off x="214282" y="214290"/>
            <a:ext cx="1857388" cy="2000264"/>
          </a:xfrm>
          <a:prstGeom prst="rect">
            <a:avLst/>
          </a:prstGeom>
          <a:solidFill>
            <a:srgbClr val="FF9999">
              <a:alpha val="5700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285984" y="214291"/>
            <a:ext cx="657229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Робототехника</a:t>
            </a:r>
            <a:r>
              <a:rPr lang="ru-RU" alt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это одно из самых передовых направлений науки и техники, а </a:t>
            </a:r>
            <a:r>
              <a:rPr lang="ru-RU" alt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образовательная робототехника </a:t>
            </a:r>
            <a:r>
              <a:rPr lang="ru-RU" alt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является относительно новым направлением обучения, воспитания и развития детей</a:t>
            </a:r>
            <a:endParaRPr lang="ru-RU" sz="4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4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http://im2-tub-ru.yandex.net/i?id=11b43aca211090c244031efb3a73ec08-81-144&amp;n=21"/>
          <p:cNvPicPr/>
          <p:nvPr/>
        </p:nvPicPr>
        <p:blipFill>
          <a:blip r:embed="rId3" cstate="print">
            <a:grayscl/>
            <a:lum bright="-13000"/>
          </a:blip>
          <a:srcRect/>
          <a:stretch>
            <a:fillRect/>
          </a:stretch>
        </p:blipFill>
        <p:spPr bwMode="auto">
          <a:xfrm>
            <a:off x="214282" y="2357430"/>
            <a:ext cx="1857388" cy="2071702"/>
          </a:xfrm>
          <a:prstGeom prst="rect">
            <a:avLst/>
          </a:prstGeom>
          <a:solidFill>
            <a:srgbClr val="FFCCCC">
              <a:alpha val="57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im2-tub-ru.yandex.net/i?id=11b43aca211090c244031efb3a73ec08-81-144&amp;n=21"/>
          <p:cNvPicPr/>
          <p:nvPr/>
        </p:nvPicPr>
        <p:blipFill>
          <a:blip r:embed="rId3" cstate="print">
            <a:grayscl/>
            <a:lum bright="-15000"/>
          </a:blip>
          <a:srcRect/>
          <a:stretch>
            <a:fillRect/>
          </a:stretch>
        </p:blipFill>
        <p:spPr bwMode="auto">
          <a:xfrm>
            <a:off x="214282" y="4572008"/>
            <a:ext cx="1857388" cy="2071702"/>
          </a:xfrm>
          <a:prstGeom prst="rect">
            <a:avLst/>
          </a:prstGeom>
          <a:solidFill>
            <a:srgbClr val="FFCCCC">
              <a:alpha val="57000"/>
            </a:srgb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:\ВОСПИТАТЕЛЬ ГОДА\10102593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2845695" cy="3942246"/>
          </a:xfrm>
          <a:prstGeom prst="rect">
            <a:avLst/>
          </a:prstGeom>
          <a:noFill/>
          <a:ln w="222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Picture 4" descr="F:\ВОСПИТАТЕЛЬ ГОДА\big.jpg"/>
          <p:cNvPicPr>
            <a:picLocks noChangeAspect="1" noChangeArrowheads="1"/>
          </p:cNvPicPr>
          <p:nvPr/>
        </p:nvPicPr>
        <p:blipFill>
          <a:blip r:embed="rId3" cstate="print"/>
          <a:srcRect t="2223" b="3335"/>
          <a:stretch>
            <a:fillRect/>
          </a:stretch>
        </p:blipFill>
        <p:spPr bwMode="auto">
          <a:xfrm>
            <a:off x="5220072" y="1484784"/>
            <a:ext cx="2786081" cy="3955543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57158" y="785794"/>
            <a:ext cx="4143404" cy="27860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Скругленный прямоугольник 7"/>
          <p:cNvSpPr/>
          <p:nvPr/>
        </p:nvSpPr>
        <p:spPr>
          <a:xfrm>
            <a:off x="4714876" y="3786190"/>
            <a:ext cx="4143404" cy="27146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Скругленный прямоугольник 10"/>
          <p:cNvSpPr/>
          <p:nvPr/>
        </p:nvSpPr>
        <p:spPr>
          <a:xfrm>
            <a:off x="4714876" y="857232"/>
            <a:ext cx="4143404" cy="27146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Скругленный прямоугольник 12"/>
          <p:cNvSpPr/>
          <p:nvPr/>
        </p:nvSpPr>
        <p:spPr>
          <a:xfrm>
            <a:off x="357158" y="3786190"/>
            <a:ext cx="4143404" cy="27146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Скругленный прямоугольник 13"/>
          <p:cNvSpPr/>
          <p:nvPr/>
        </p:nvSpPr>
        <p:spPr>
          <a:xfrm>
            <a:off x="2714612" y="2357430"/>
            <a:ext cx="3857652" cy="1857388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/>
          <p:cNvSpPr txBox="1"/>
          <p:nvPr/>
        </p:nvSpPr>
        <p:spPr>
          <a:xfrm>
            <a:off x="2786050" y="2786058"/>
            <a:ext cx="383611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ОБРАЗОВАТЕЛЬНАЯ РОБОТОТЕХНИКА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00034" y="1071546"/>
            <a:ext cx="32147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Средство развития образования 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четком 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соответствии с  требованиями 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ФГОС ДО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86314" y="1071546"/>
            <a:ext cx="400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Система обучения и развития в процессе игры  и технического творчества 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034" y="3857628"/>
            <a:ext cx="40005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Технология                  развития              технического мышления и изобретательности, познавательных процессов, -коммуникативных навыков дошкольников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57752" y="3811012"/>
            <a:ext cx="4000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Средство пропедевтической работы по ранней профессиональной ориентации дошкольников   в сфере инженерных профессий</a:t>
            </a: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548680"/>
            <a:ext cx="8572500" cy="5643579"/>
          </a:xfrm>
          <a:prstGeom prst="rect">
            <a:avLst/>
          </a:prstGeom>
        </p:spPr>
        <p:txBody>
          <a:bodyPr/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Проект </a:t>
            </a:r>
          </a:p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«Образовательная робототехника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- первый шаг  в приобщении воспитанников к техническому творчеству»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/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Сроки реализации</a:t>
            </a:r>
          </a:p>
          <a:p>
            <a:pPr lvl="0"/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Проекта: Декабрь 2014 – декабрь 2016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/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Актуальность Проекта: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направлен на приобщение  воспитанников к техническому творчеству, формирование  первоначальных  технических навыков и элементарной научно-технической профессиональной  ориентации дошкольников.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0232" y="285729"/>
            <a:ext cx="67151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: апробировать образовательную модель</a:t>
            </a:r>
          </a:p>
          <a:p>
            <a:pPr lvl="0"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основе использования современного оборудования </a:t>
            </a:r>
          </a:p>
          <a:p>
            <a:pPr lvl="0"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 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ЛЕГО-конструированию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робототехнике</a:t>
            </a:r>
            <a:endParaRPr lang="ru-RU" sz="4400" dirty="0"/>
          </a:p>
        </p:txBody>
      </p:sp>
      <p:pic>
        <p:nvPicPr>
          <p:cNvPr id="5" name="Рисунок 4" descr="http://megalife.com.ua/uploads/posts/2008-04/1207472992_3d_892.jpg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5000"/>
          </a:blip>
          <a:srcRect l="10984" t="7559" r="59882" b="19843"/>
          <a:stretch>
            <a:fillRect/>
          </a:stretch>
        </p:blipFill>
        <p:spPr bwMode="auto">
          <a:xfrm>
            <a:off x="214282" y="285728"/>
            <a:ext cx="142876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megalife.com.ua/uploads/posts/2008-04/1207472992_3d_892.jpg"/>
          <p:cNvPicPr/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5000"/>
          </a:blip>
          <a:srcRect l="10984" t="7559" r="59882" b="19843"/>
          <a:stretch>
            <a:fillRect/>
          </a:stretch>
        </p:blipFill>
        <p:spPr bwMode="auto">
          <a:xfrm>
            <a:off x="214282" y="2571744"/>
            <a:ext cx="142876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megalife.com.ua/uploads/posts/2008-04/1207472992_3d_892.jpg"/>
          <p:cNvPicPr/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6000"/>
          </a:blip>
          <a:srcRect l="10984" t="7559" r="59882" b="19843"/>
          <a:stretch>
            <a:fillRect/>
          </a:stretch>
        </p:blipFill>
        <p:spPr bwMode="auto">
          <a:xfrm>
            <a:off x="214282" y="4714884"/>
            <a:ext cx="150019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85720" y="1857364"/>
            <a:ext cx="8643998" cy="785818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Прямоугольник 12"/>
          <p:cNvSpPr/>
          <p:nvPr/>
        </p:nvSpPr>
        <p:spPr>
          <a:xfrm>
            <a:off x="285720" y="1785926"/>
            <a:ext cx="84296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внедрить в образовательную деятельность ДОО    комплекты по робототехники и Lego -конструированию;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285720" y="5857892"/>
            <a:ext cx="8643998" cy="785818"/>
            <a:chOff x="0" y="3501359"/>
            <a:chExt cx="3614598" cy="1001031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0" y="3501359"/>
              <a:ext cx="3614598" cy="93638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3348577"/>
                <a:satOff val="20174"/>
                <a:lumOff val="1617"/>
                <a:alphaOff val="0"/>
              </a:schemeClr>
            </a:fillRef>
            <a:effectRef idx="0">
              <a:schemeClr val="accent4">
                <a:hueOff val="-3348577"/>
                <a:satOff val="20174"/>
                <a:lumOff val="16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29873" y="3657424"/>
              <a:ext cx="3523176" cy="8449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Comic Sans MS" pitchFamily="66" charset="0"/>
              </a:endParaRPr>
            </a:p>
          </p:txBody>
        </p:sp>
      </p:grpSp>
      <p:sp>
        <p:nvSpPr>
          <p:cNvPr id="32" name="Скругленный прямоугольник 31"/>
          <p:cNvSpPr/>
          <p:nvPr/>
        </p:nvSpPr>
        <p:spPr>
          <a:xfrm>
            <a:off x="285720" y="4857760"/>
            <a:ext cx="8643998" cy="7143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Скругленный прямоугольник 34"/>
          <p:cNvSpPr/>
          <p:nvPr/>
        </p:nvSpPr>
        <p:spPr>
          <a:xfrm>
            <a:off x="285720" y="3643314"/>
            <a:ext cx="8643998" cy="10001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Скругленный прямоугольник 36"/>
          <p:cNvSpPr/>
          <p:nvPr/>
        </p:nvSpPr>
        <p:spPr>
          <a:xfrm>
            <a:off x="285720" y="2857496"/>
            <a:ext cx="8643998" cy="5715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TextBox 37"/>
          <p:cNvSpPr txBox="1"/>
          <p:nvPr/>
        </p:nvSpPr>
        <p:spPr>
          <a:xfrm>
            <a:off x="285720" y="2857496"/>
            <a:ext cx="86439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разработать систему преемственности в работе ДОО и школы;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85720" y="3500438"/>
            <a:ext cx="850112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повысить  профессиональную компетенцию  педагогов ДОО  по освоению  новых технологий  использования Lego –конструирования и робототехники в работе с дошкольниками;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85720" y="4857760"/>
            <a:ext cx="8858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разработать методическое сопровождение   по робото-технике в педагогической практике;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5720" y="5786454"/>
            <a:ext cx="85725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повысить  интерес родителей   к Lego -конструированию и робототехнике.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38"/>
          <p:cNvSpPr>
            <a:spLocks noChangeArrowheads="1"/>
          </p:cNvSpPr>
          <p:nvPr/>
        </p:nvSpPr>
        <p:spPr bwMode="gray">
          <a:xfrm rot="16200000">
            <a:off x="4243378" y="328598"/>
            <a:ext cx="571504" cy="2057400"/>
          </a:xfrm>
          <a:prstGeom prst="leftArrow">
            <a:avLst>
              <a:gd name="adj1" fmla="val 65583"/>
              <a:gd name="adj2" fmla="val 65181"/>
            </a:avLst>
          </a:prstGeom>
          <a:solidFill>
            <a:srgbClr val="FFCCCC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lnSpc>
                <a:spcPct val="100000"/>
              </a:lnSpc>
            </a:pPr>
            <a:endParaRPr lang="ru-RU" sz="1800"/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auto">
          <a:xfrm>
            <a:off x="357158" y="214290"/>
            <a:ext cx="8296276" cy="720725"/>
          </a:xfrm>
          <a:prstGeom prst="roundRect">
            <a:avLst>
              <a:gd name="adj" fmla="val 50000"/>
            </a:avLst>
          </a:prstGeom>
          <a:solidFill>
            <a:srgbClr val="FFCCCC">
              <a:alpha val="60000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6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66</Template>
  <TotalTime>1429</TotalTime>
  <Words>1524</Words>
  <Application>Microsoft Office PowerPoint</Application>
  <PresentationFormat>Экран (4:3)</PresentationFormat>
  <Paragraphs>294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66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PIRO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Юлия</cp:lastModifiedBy>
  <cp:revision>149</cp:revision>
  <dcterms:created xsi:type="dcterms:W3CDTF">2014-06-05T11:32:05Z</dcterms:created>
  <dcterms:modified xsi:type="dcterms:W3CDTF">2015-05-12T19:06:03Z</dcterms:modified>
</cp:coreProperties>
</file>